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85" r:id="rId4"/>
    <p:sldId id="289" r:id="rId5"/>
    <p:sldId id="288" r:id="rId6"/>
    <p:sldId id="287" r:id="rId7"/>
    <p:sldId id="28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6" r:id="rId20"/>
    <p:sldId id="277" r:id="rId21"/>
    <p:sldId id="25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66"/>
    <a:srgbClr val="CC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466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0508-0FEA-4474-88E6-3E6E2462F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2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528B-B6BC-44BB-B986-688FE9CDE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0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C226B-0D6E-428E-87EC-DF4D9555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8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A055-AD02-4844-8411-A6721A707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1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D892-A625-4A94-BE6E-25CB1E10B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9167-864E-4DA6-81EA-5D7452E04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6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168F-1F2A-4DDD-A25E-AEE6BF499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9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DD0C-E456-460F-8CC3-19558DB07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C8B3-0B33-4B60-91AB-2C5AEAC83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8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5D10-7935-4A5C-9F88-EDE41067F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7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C662-3170-4B73-92A0-DF8614E91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9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EB0048-1FC5-4F89-AE84-BD8910513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ashural.ru/Goroda_i_sela/tobolsk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nashural.ru/Goroda_i_sela/muzey-rasputina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xn--p1af1b.xn--p1ai/%25" TargetMode="External"/><Relationship Id="rId2" Type="http://schemas.openxmlformats.org/officeDocument/2006/relationships/hyperlink" Target="https://ru.wikipedia.org/wiki/%D0%97%D0%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-siberia.ru/turto/area/tyumenregion/towntr/his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utraveller.ru/place/4685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ashural.ru/Goroda_i_sela/tobolsk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365625"/>
            <a:ext cx="5176837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Мамеева Разия Мунировна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Учитель начальных классов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140200" y="620713"/>
            <a:ext cx="4535488" cy="143986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Тюменская область, Тобольский район,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Масловская школа</a:t>
            </a:r>
          </a:p>
        </p:txBody>
      </p:sp>
      <p:pic>
        <p:nvPicPr>
          <p:cNvPr id="2053" name="Picture 4" descr="C:\Documents and Settings\Admin\Рабочий стол\НПК Прокопьева\Здание ШАМТ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6464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11188" y="2852738"/>
            <a:ext cx="7696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Достопримечательные места Тюменской области - Зауральская земля</a:t>
            </a:r>
          </a:p>
        </p:txBody>
      </p:sp>
      <p:sp>
        <p:nvSpPr>
          <p:cNvPr id="206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539750" cy="5048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3960813" cy="5616575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sz="2800" i="1" dirty="0" smtClean="0"/>
              <a:t>По дороге из Тюмени в главный туристический центр Зауралья – </a:t>
            </a:r>
            <a:r>
              <a:rPr lang="ru-RU" sz="2800" i="1" dirty="0" smtClean="0">
                <a:hlinkClick r:id="rId2"/>
              </a:rPr>
              <a:t>город </a:t>
            </a:r>
            <a:r>
              <a:rPr lang="ru-RU" sz="3600" i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Т</a:t>
            </a:r>
            <a:r>
              <a:rPr lang="ru-RU" sz="2800" i="1" dirty="0" smtClean="0">
                <a:hlinkClick r:id="rId2"/>
              </a:rPr>
              <a:t>обольск</a:t>
            </a:r>
            <a:r>
              <a:rPr lang="ru-RU" sz="2800" i="1" dirty="0" smtClean="0"/>
              <a:t> – стоит обязательно завернуть в село Покровское. Здесь, на родине Григория Распутина, работает дом-музей, посвященный этому человеку-легенде.</a:t>
            </a:r>
          </a:p>
        </p:txBody>
      </p:sp>
      <p:sp>
        <p:nvSpPr>
          <p:cNvPr id="6147" name="Заголовок 3"/>
          <p:cNvSpPr>
            <a:spLocks noGrp="1"/>
          </p:cNvSpPr>
          <p:nvPr>
            <p:ph type="title"/>
          </p:nvPr>
        </p:nvSpPr>
        <p:spPr>
          <a:xfrm>
            <a:off x="4821238" y="692150"/>
            <a:ext cx="4143375" cy="922338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i="1" smtClean="0"/>
              <a:t>Город Тобольск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4562475" cy="2995612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9763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60363" y="649763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5040312" cy="100806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tx1"/>
                </a:solidFill>
              </a:rPr>
              <a:t/>
            </a:r>
            <a:br>
              <a:rPr lang="ru-RU" i="1" smtClean="0">
                <a:solidFill>
                  <a:schemeClr val="tx1"/>
                </a:solidFill>
              </a:rPr>
            </a:br>
            <a:r>
              <a:rPr lang="ru-RU" i="1" smtClean="0">
                <a:solidFill>
                  <a:schemeClr val="tx1"/>
                </a:solidFill>
              </a:rPr>
              <a:t>Можно увидеть</a:t>
            </a:r>
            <a:r>
              <a:rPr lang="ru-RU" sz="6000" smtClean="0">
                <a:solidFill>
                  <a:schemeClr val="tx1"/>
                </a:solidFill>
              </a:rPr>
              <a:t/>
            </a:r>
            <a:br>
              <a:rPr lang="ru-RU" sz="6000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87900" y="1557338"/>
            <a:ext cx="3960813" cy="4105275"/>
          </a:xfrm>
        </p:spPr>
        <p:txBody>
          <a:bodyPr/>
          <a:lstStyle/>
          <a:p>
            <a:r>
              <a:rPr lang="ru-RU" i="1" dirty="0" smtClean="0"/>
              <a:t>  Во дворе музея можно увидеть старые резные наличники. Это все, что осталось от родного дома Григория Распутина.</a:t>
            </a: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717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319587" cy="3016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24862" cy="865187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Знаменитый экспонат музея </a:t>
            </a:r>
            <a:endParaRPr lang="ru-RU" sz="6000" smtClean="0">
              <a:solidFill>
                <a:schemeClr val="tx1"/>
              </a:solidFill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48260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 dirty="0" smtClean="0"/>
              <a:t> </a:t>
            </a:r>
            <a:r>
              <a:rPr lang="ru-RU" sz="2400" dirty="0" smtClean="0"/>
              <a:t>Но все же самый знаменитый экспонат музея – старый венский </a:t>
            </a:r>
            <a:r>
              <a:rPr lang="ru-RU" sz="2400" b="1" u="sng" dirty="0" smtClean="0">
                <a:hlinkClick r:id="rId2"/>
              </a:rPr>
              <a:t>стул</a:t>
            </a:r>
            <a:r>
              <a:rPr lang="ru-RU" sz="2400" dirty="0" smtClean="0"/>
              <a:t> Распутина. По распространенной легенде </a:t>
            </a:r>
            <a:r>
              <a:rPr lang="ru-RU" sz="2400" b="1" u="sng" dirty="0" smtClean="0">
                <a:hlinkClick r:id="rId2"/>
              </a:rPr>
              <a:t>стул</a:t>
            </a:r>
            <a:r>
              <a:rPr lang="ru-RU" sz="2400" dirty="0" smtClean="0"/>
              <a:t> обладает целебными свойствами – лечит мужские болезни, увеличивает потенцию, помогает от бездетности. Многие специально приезжают сюда издалека только для того, чтобы посидеть на этом </a:t>
            </a:r>
            <a:r>
              <a:rPr lang="ru-RU" sz="2400" b="1" u="sng" dirty="0" smtClean="0">
                <a:hlinkClick r:id="rId2"/>
              </a:rPr>
              <a:t>стуле</a:t>
            </a:r>
            <a:r>
              <a:rPr lang="ru-RU" sz="2400" dirty="0" smtClean="0"/>
              <a:t>, избавляющем от болезней.</a:t>
            </a:r>
          </a:p>
        </p:txBody>
      </p:sp>
      <p:sp>
        <p:nvSpPr>
          <p:cNvPr id="819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2505075" cy="30241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4464050" cy="936625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</a:rPr>
              <a:t/>
            </a:r>
            <a:br>
              <a:rPr lang="ru-RU" sz="4800" smtClean="0">
                <a:solidFill>
                  <a:schemeClr val="tx1"/>
                </a:solidFill>
              </a:rPr>
            </a:br>
            <a:r>
              <a:rPr lang="ru-RU" sz="4800" smtClean="0">
                <a:solidFill>
                  <a:schemeClr val="tx1"/>
                </a:solidFill>
              </a:rPr>
              <a:t>Тобольск</a:t>
            </a:r>
            <a:br>
              <a:rPr lang="ru-RU" sz="4800" smtClean="0">
                <a:solidFill>
                  <a:schemeClr val="tx1"/>
                </a:solidFill>
              </a:rPr>
            </a:br>
            <a:endParaRPr lang="ru-RU" sz="480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538" y="1341438"/>
            <a:ext cx="3889375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 dirty="0" smtClean="0"/>
              <a:t> </a:t>
            </a:r>
            <a:r>
              <a:rPr lang="ru-RU" sz="2400" i="1" dirty="0" smtClean="0"/>
              <a:t>   </a:t>
            </a:r>
            <a:r>
              <a:rPr lang="ru-RU" sz="2400" b="1" i="1" dirty="0" smtClean="0"/>
              <a:t>Софийско-Успенский собор – самое старое каменное сооружение Зауралья! Он построен еще в 1686 году. Однако этой датой мог бы быть и 1684 год, если бы тем роковым летом уже практически построенный собор не рухнул – не выдержали опорные столбы.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2013"/>
            <a:ext cx="3979862" cy="2987675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4032250" cy="1071562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b="1" smtClean="0"/>
              <a:t>Гостиный двор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4608513" cy="4824413"/>
          </a:xfrm>
        </p:spPr>
        <p:txBody>
          <a:bodyPr/>
          <a:lstStyle/>
          <a:p>
            <a:r>
              <a:rPr lang="ru-RU" sz="2400" i="1" dirty="0" smtClean="0"/>
              <a:t> </a:t>
            </a:r>
            <a:r>
              <a:rPr lang="ru-RU" dirty="0" smtClean="0"/>
              <a:t>  </a:t>
            </a:r>
            <a:r>
              <a:rPr lang="ru-RU" sz="2400" dirty="0" smtClean="0"/>
              <a:t> </a:t>
            </a:r>
            <a:r>
              <a:rPr lang="ru-RU" sz="2400" b="1" dirty="0" smtClean="0"/>
              <a:t>Гостиный двор Тобольска построен в 1703-1708 годах по проекту Семена </a:t>
            </a:r>
            <a:r>
              <a:rPr lang="ru-RU" sz="2400" b="1" dirty="0" err="1" smtClean="0"/>
              <a:t>Ремезова</a:t>
            </a:r>
            <a:r>
              <a:rPr lang="ru-RU" sz="2400" b="1" dirty="0" smtClean="0"/>
              <a:t>. Представляет собой двухэтажное здание. Гостиный двор наглядно свидетельствует о былом торговом значении Тобольска</a:t>
            </a:r>
            <a:r>
              <a:rPr lang="en-US" sz="2400" b="1" dirty="0" smtClean="0"/>
              <a:t> [2]</a:t>
            </a:r>
            <a:r>
              <a:rPr lang="ru-RU" sz="2400" b="1" dirty="0" smtClean="0"/>
              <a:t>.  </a:t>
            </a:r>
          </a:p>
          <a:p>
            <a:endParaRPr lang="ru-RU" sz="2400" b="1" dirty="0" smtClean="0"/>
          </a:p>
        </p:txBody>
      </p:sp>
      <p:sp>
        <p:nvSpPr>
          <p:cNvPr id="1024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36613"/>
            <a:ext cx="3810000" cy="2857500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3816350" cy="863600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800" i="1" smtClean="0">
                <a:solidFill>
                  <a:schemeClr val="tx1"/>
                </a:solidFill>
              </a:rPr>
              <a:t/>
            </a:r>
            <a:br>
              <a:rPr lang="ru-RU" sz="4800" i="1" smtClean="0">
                <a:solidFill>
                  <a:schemeClr val="tx1"/>
                </a:solidFill>
              </a:rPr>
            </a:br>
            <a:r>
              <a:rPr lang="ru-RU" sz="4800" b="1" i="1" smtClean="0">
                <a:solidFill>
                  <a:schemeClr val="tx1"/>
                </a:solidFill>
              </a:rPr>
              <a:t>Костёл</a:t>
            </a:r>
            <a:r>
              <a:rPr lang="ru-RU" sz="4800" b="1" smtClean="0">
                <a:solidFill>
                  <a:schemeClr val="tx1"/>
                </a:solidFill>
              </a:rPr>
              <a:t/>
            </a:r>
            <a:br>
              <a:rPr lang="ru-RU" sz="4800" b="1" smtClean="0">
                <a:solidFill>
                  <a:schemeClr val="tx1"/>
                </a:solidFill>
              </a:rPr>
            </a:br>
            <a:endParaRPr lang="ru-RU" sz="4800" b="1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56100" y="1341438"/>
            <a:ext cx="4319588" cy="4824412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dirty="0" smtClean="0"/>
              <a:t>   </a:t>
            </a:r>
            <a:r>
              <a:rPr lang="ru-RU" b="1" dirty="0" smtClean="0"/>
              <a:t>Римско-католический (польский) костел построили в Тобольске в 1900-1909 годах на деньги прихожан. </a:t>
            </a:r>
          </a:p>
        </p:txBody>
      </p:sp>
      <p:sp>
        <p:nvSpPr>
          <p:cNvPr id="1127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87613"/>
            <a:ext cx="4103688" cy="3078162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424862" cy="3313113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i="1" dirty="0" smtClean="0"/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Природа Тюменской области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очень непредсказуема и многообразна, и не все знают, что купаться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здесь,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 например, можно не только летом, выбирая для этого многочисленные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местные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 озера, но и зимой... в горячих источниках, расположенных недалеко от города Тюмень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 [3]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dirty="0" smtClean="0"/>
              <a:t> </a:t>
            </a:r>
          </a:p>
        </p:txBody>
      </p:sp>
      <p:sp>
        <p:nvSpPr>
          <p:cNvPr id="1229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3810000" cy="28575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333375"/>
            <a:ext cx="4392612" cy="107156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Село Уват</a:t>
            </a:r>
            <a:br>
              <a:rPr lang="ru-RU" b="1" smtClean="0"/>
            </a:br>
            <a:r>
              <a:rPr lang="ru-RU" sz="6000" smtClean="0">
                <a:solidFill>
                  <a:schemeClr val="tx1"/>
                </a:solidFill>
              </a:rPr>
              <a:t/>
            </a:r>
            <a:br>
              <a:rPr lang="ru-RU" sz="6000" smtClean="0">
                <a:solidFill>
                  <a:schemeClr val="tx1"/>
                </a:solidFill>
              </a:rPr>
            </a:br>
            <a:endParaRPr lang="ru-RU" sz="6000" smtClean="0">
              <a:solidFill>
                <a:schemeClr val="tx1"/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561262" cy="3240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dirty="0" smtClean="0"/>
              <a:t>Уват – село в Тюменской области.  Это старое село, известное еще с XVII века. В настоящее время оно интересно для туристов краеведческим музеем «Легенды седого Иртыша», деревянными скульптурами под открытым небом,  а также деревянной церковью.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i="1" dirty="0" smtClean="0"/>
              <a:t>    </a:t>
            </a:r>
            <a:r>
              <a:rPr lang="ru-RU" sz="2800" dirty="0" smtClean="0"/>
              <a:t> </a:t>
            </a:r>
          </a:p>
        </p:txBody>
      </p:sp>
      <p:sp>
        <p:nvSpPr>
          <p:cNvPr id="1331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3433763" cy="2574925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620713"/>
            <a:ext cx="4535487" cy="1071562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Ялуторовск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60575"/>
            <a:ext cx="8424862" cy="2520950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Ялуторовск – один из самых интересных для туристов (наряду с Тобольском) городов Тюменской области с интересной и богатой историей. </a:t>
            </a:r>
            <a:r>
              <a:rPr lang="ru-RU" dirty="0" smtClean="0"/>
              <a:t> </a:t>
            </a:r>
            <a:r>
              <a:rPr lang="ru-RU" i="1" dirty="0" smtClean="0"/>
              <a:t>   </a:t>
            </a:r>
            <a:r>
              <a:rPr lang="ru-RU" dirty="0" smtClean="0"/>
              <a:t> </a:t>
            </a:r>
          </a:p>
        </p:txBody>
      </p:sp>
      <p:sp>
        <p:nvSpPr>
          <p:cNvPr id="3277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21163"/>
            <a:ext cx="3371850" cy="2243137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620713"/>
            <a:ext cx="5186363" cy="792162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Село Суерка</a:t>
            </a:r>
            <a:b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2738"/>
            <a:ext cx="8497888" cy="3240087"/>
          </a:xfrm>
        </p:spPr>
        <p:txBody>
          <a:bodyPr/>
          <a:lstStyle/>
          <a:p>
            <a:r>
              <a:rPr lang="ru-RU" sz="2800" i="1" smtClean="0"/>
              <a:t>    </a:t>
            </a:r>
            <a:r>
              <a:rPr lang="ru-RU" sz="2800" smtClean="0"/>
              <a:t> </a:t>
            </a:r>
            <a:r>
              <a:rPr lang="ru-RU" sz="2800" b="1" smtClean="0"/>
              <a:t>В селе Суерка Тюменской области расположен один из самых красивых религиозных памятников XIX в. – храм преподобного Серафима Саровского, достроенный в 1914 г. Его высота составила 29 м, иконостас покрыли сусальным золотом, а стены украсили фресками </a:t>
            </a:r>
            <a:r>
              <a:rPr lang="en-US" sz="2800" b="1" smtClean="0"/>
              <a:t>[2]</a:t>
            </a:r>
            <a:r>
              <a:rPr lang="ru-RU" sz="2800" b="1" smtClean="0"/>
              <a:t>.</a:t>
            </a:r>
          </a:p>
        </p:txBody>
      </p:sp>
      <p:sp>
        <p:nvSpPr>
          <p:cNvPr id="3379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3024187" cy="2268538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6264275" cy="126841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i="1" dirty="0" smtClean="0">
                <a:solidFill>
                  <a:schemeClr val="tx1"/>
                </a:solidFill>
              </a:rPr>
              <a:t/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Тюмень – как культурный исторический центр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414463"/>
            <a:ext cx="8569325" cy="4535487"/>
          </a:xfrm>
        </p:spPr>
        <p:txBody>
          <a:bodyPr/>
          <a:lstStyle/>
          <a:p>
            <a:r>
              <a:rPr lang="ru-RU" sz="2800" dirty="0"/>
              <a:t>Тюмень - столица области, с которой и началось Великое Взятие Сибири, именно этот город называют Вратами в Сибирь, ведь в 1586 г. воеводы Василий Сукин и Иван Мясной заложили на месте бывшего татарского городка первый русский острог за Уралом. Тюмень и города юга области стали местом ссылки декабристов. В Тюмени останавливалась царская чета по пути в Тобольск и обратно. Основными объектами показала для неискушенного экскурсанта являются памятники улиц Ленина, Республики, </a:t>
            </a:r>
            <a:r>
              <a:rPr lang="ru-RU" sz="2800" dirty="0" err="1"/>
              <a:t>Ордженикидзе</a:t>
            </a:r>
            <a:r>
              <a:rPr lang="ru-RU" sz="2800" dirty="0"/>
              <a:t>, Володарского и Пристанской.</a:t>
            </a:r>
          </a:p>
        </p:txBody>
      </p:sp>
      <p:sp>
        <p:nvSpPr>
          <p:cNvPr id="307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792163" cy="5492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163" y="6021388"/>
            <a:ext cx="719137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15888"/>
            <a:ext cx="1063625" cy="13684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561262" cy="107156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b="1" i="1" smtClean="0"/>
              <a:t>Марьино ущелье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496300" cy="2520950"/>
          </a:xfrm>
        </p:spPr>
        <p:txBody>
          <a:bodyPr/>
          <a:lstStyle/>
          <a:p>
            <a:r>
              <a:rPr lang="ru-RU" i="1" smtClean="0"/>
              <a:t>    </a:t>
            </a:r>
            <a:r>
              <a:rPr lang="ru-RU" b="1" i="1" smtClean="0"/>
              <a:t>Одно из самых красивых мест в Тюменской области – Марьино ущелье, расположенное неподалеку от реки Исеть почти на границе с Курганской областью. </a:t>
            </a:r>
            <a:r>
              <a:rPr lang="ru-RU" b="1" smtClean="0"/>
              <a:t> </a:t>
            </a:r>
          </a:p>
        </p:txBody>
      </p:sp>
      <p:sp>
        <p:nvSpPr>
          <p:cNvPr id="3482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3529012" cy="26479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50825" y="4221163"/>
            <a:ext cx="7634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8313" y="476250"/>
            <a:ext cx="7561262" cy="1190625"/>
          </a:xfrm>
          <a:prstGeom prst="rect">
            <a:avLst/>
          </a:prstGeo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Источники:</a:t>
            </a:r>
          </a:p>
          <a:p>
            <a:pPr algn="ctr"/>
            <a:endParaRPr lang="ru-RU" sz="3600" i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39750" y="1989138"/>
            <a:ext cx="7632700" cy="20875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/>
              <a:t>Зауралье – Викепидия </a:t>
            </a:r>
            <a:r>
              <a:rPr lang="en-US"/>
              <a:t>[</a:t>
            </a:r>
            <a:r>
              <a:rPr lang="ru-RU"/>
              <a:t>Электронный ресурс</a:t>
            </a:r>
            <a:r>
              <a:rPr lang="en-US"/>
              <a:t>]</a:t>
            </a:r>
            <a:endParaRPr lang="ru-RU"/>
          </a:p>
          <a:p>
            <a:pPr marL="342900" indent="-342900"/>
            <a:r>
              <a:rPr lang="ru-RU"/>
              <a:t> </a:t>
            </a:r>
            <a:r>
              <a:rPr lang="ru-RU">
                <a:hlinkClick r:id="rId2"/>
              </a:rPr>
              <a:t>https://ru.wikipedia.org/wiki/%D0%97%D0%</a:t>
            </a:r>
            <a:r>
              <a:rPr lang="ru-RU"/>
              <a:t>  (время обращения 25.09.2015).</a:t>
            </a:r>
          </a:p>
          <a:p>
            <a:pPr marL="342900" indent="-342900"/>
            <a:r>
              <a:rPr lang="ru-RU"/>
              <a:t>2. Тюмень – фотографии </a:t>
            </a:r>
            <a:r>
              <a:rPr lang="en-US"/>
              <a:t>[</a:t>
            </a:r>
            <a:r>
              <a:rPr lang="ru-RU"/>
              <a:t>Электронный ресурс</a:t>
            </a:r>
            <a:r>
              <a:rPr lang="en-US"/>
              <a:t>]</a:t>
            </a:r>
            <a:endParaRPr lang="ru-RU"/>
          </a:p>
          <a:p>
            <a:pPr marL="342900" indent="-342900"/>
            <a:r>
              <a:rPr lang="ru-RU"/>
              <a:t>  </a:t>
            </a:r>
            <a:r>
              <a:rPr lang="ru-RU">
                <a:hlinkClick r:id="rId3"/>
              </a:rPr>
              <a:t>http://xn--p1af1b.xn--p1ai/%</a:t>
            </a:r>
            <a:r>
              <a:rPr lang="ru-RU"/>
              <a:t> (время обращения 29.09.2015).</a:t>
            </a:r>
          </a:p>
          <a:p>
            <a:pPr marL="342900" indent="-342900"/>
            <a:r>
              <a:rPr lang="ru-RU"/>
              <a:t>3. История и культура Тюменской области </a:t>
            </a:r>
            <a:r>
              <a:rPr lang="en-US"/>
              <a:t>[</a:t>
            </a:r>
            <a:r>
              <a:rPr lang="ru-RU"/>
              <a:t>Электронный ресурс</a:t>
            </a:r>
            <a:r>
              <a:rPr lang="en-US"/>
              <a:t>]</a:t>
            </a:r>
            <a:endParaRPr lang="ru-RU"/>
          </a:p>
          <a:p>
            <a:pPr marL="342900" indent="-342900"/>
            <a:r>
              <a:rPr lang="ru-RU">
                <a:hlinkClick r:id="rId4"/>
              </a:rPr>
              <a:t>http://w-siberia.ru/turto/area/tyumenregion/towntr/hist.htm</a:t>
            </a:r>
            <a:endParaRPr lang="ru-RU"/>
          </a:p>
          <a:p>
            <a:pPr marL="342900" indent="-342900"/>
            <a:r>
              <a:rPr lang="ru-RU"/>
              <a:t> (время обращения 29.09.2015).</a:t>
            </a:r>
          </a:p>
          <a:p>
            <a:pPr marL="342900" indent="-342900"/>
            <a:endParaRPr lang="ru-RU"/>
          </a:p>
        </p:txBody>
      </p:sp>
      <p:sp>
        <p:nvSpPr>
          <p:cNvPr id="1536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47700" cy="538163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260350"/>
            <a:ext cx="5400675" cy="936625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Город Тюмень</a:t>
            </a:r>
            <a:endParaRPr lang="ru-RU" sz="4000" b="1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5545137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 dirty="0" smtClean="0"/>
              <a:t>Знаменский кафедральный собор Тюмени – духовный и архитектурный символ города. Необыкновенную красоту храму придает бело-голубая отделка, напоминающая чистый сибирский снег, богатая </a:t>
            </a:r>
            <a:r>
              <a:rPr lang="ru-RU" sz="2800" b="1" i="1" dirty="0" err="1" smtClean="0"/>
              <a:t>многоярусность</a:t>
            </a:r>
            <a:r>
              <a:rPr lang="ru-RU" sz="2800" b="1" i="1" dirty="0" smtClean="0"/>
              <a:t> и красивый орнамент отделки. Собор был построен к 1786 году в стиле русского барокко.</a:t>
            </a:r>
          </a:p>
        </p:txBody>
      </p:sp>
      <p:sp>
        <p:nvSpPr>
          <p:cNvPr id="430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792163" cy="5492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163" y="6021388"/>
            <a:ext cx="719137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2352675" cy="31623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0"/>
            <a:ext cx="6264275" cy="126841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Город Тюмень</a:t>
            </a:r>
            <a:endParaRPr lang="ru-RU" sz="4000" b="1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8569325" cy="3311525"/>
          </a:xfrm>
        </p:spPr>
        <p:txBody>
          <a:bodyPr/>
          <a:lstStyle/>
          <a:p>
            <a:r>
              <a:rPr lang="ru-RU" dirty="0" smtClean="0"/>
              <a:t>Одно из наиболее красивых зданий города Тюмени – это Спасская церковь. Каменная Спасская церковь (или церковь Спаса Нерукотворного Образа) была построена в 1794-1819 годы на месте обветшавшей деревянной. </a:t>
            </a:r>
            <a:r>
              <a:rPr lang="ru-RU" sz="4400" i="1" dirty="0" smtClean="0"/>
              <a:t>   </a:t>
            </a:r>
          </a:p>
        </p:txBody>
      </p:sp>
      <p:sp>
        <p:nvSpPr>
          <p:cNvPr id="481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792163" cy="5492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163" y="6021388"/>
            <a:ext cx="719137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3128962" cy="2346325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0"/>
            <a:ext cx="6264275" cy="126841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Город Тюмень</a:t>
            </a:r>
            <a:endParaRPr lang="ru-RU" sz="4000" b="1" smtClean="0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893175" cy="3527425"/>
          </a:xfrm>
        </p:spPr>
        <p:txBody>
          <a:bodyPr/>
          <a:lstStyle/>
          <a:p>
            <a:r>
              <a:rPr lang="ru-RU" b="1" dirty="0" smtClean="0"/>
              <a:t>Знаменский кафедральный собор в Тюмени является одним из главных архитектурных и духовных символов города. Внешний вид храма, его </a:t>
            </a:r>
            <a:r>
              <a:rPr lang="ru-RU" b="1" dirty="0" err="1" smtClean="0"/>
              <a:t>многоярусность</a:t>
            </a:r>
            <a:r>
              <a:rPr lang="ru-RU" b="1" dirty="0" smtClean="0"/>
              <a:t>, красивый орнамент, придают собору неповторимый вид. Дата построения каменного храма 1786 год.</a:t>
            </a:r>
            <a:r>
              <a:rPr lang="ru-RU" dirty="0" smtClean="0"/>
              <a:t> </a:t>
            </a:r>
          </a:p>
        </p:txBody>
      </p:sp>
      <p:sp>
        <p:nvSpPr>
          <p:cNvPr id="471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792163" cy="5492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163" y="6021388"/>
            <a:ext cx="719137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7112" name="Picture 8" descr="Фотография достопримечательности Знаменский кафедральный собор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37063"/>
            <a:ext cx="2160587" cy="2160587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0"/>
            <a:ext cx="6264275" cy="126841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Город Тюмень</a:t>
            </a:r>
            <a:endParaRPr lang="ru-RU" sz="4000" b="1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8569325" cy="2592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u="sng" dirty="0" smtClean="0">
                <a:hlinkClick r:id="rId2"/>
              </a:rPr>
              <a:t>Дом Панкратьева Н.Л.</a:t>
            </a:r>
            <a:r>
              <a:rPr lang="ru-RU" sz="2400" dirty="0" smtClean="0"/>
              <a:t> </a:t>
            </a:r>
            <a:endParaRPr lang="ru-RU" sz="2400" b="1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Представляет собой небольшой, в плане прямоугольный, двухэтажный с подвалом кирпичный дом с магазинами на первом этаже. Решённые в эклектическом стиле фасады достаточно сдержанны.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Дата создания:</a:t>
            </a:r>
            <a:r>
              <a:rPr lang="ru-RU" sz="2400" dirty="0" smtClean="0"/>
              <a:t>  </a:t>
            </a:r>
            <a:r>
              <a:rPr lang="ru-RU" sz="2400" b="1" dirty="0" smtClean="0">
                <a:solidFill>
                  <a:srgbClr val="B00000"/>
                </a:solidFill>
              </a:rPr>
              <a:t>конец XIX века. </a:t>
            </a:r>
          </a:p>
        </p:txBody>
      </p:sp>
      <p:sp>
        <p:nvSpPr>
          <p:cNvPr id="4506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792163" cy="5492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163" y="6021388"/>
            <a:ext cx="719137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3024187" cy="24034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0"/>
            <a:ext cx="6264275" cy="126841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/>
              <a:t>Троицкий монастырь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8569325" cy="3095625"/>
          </a:xfrm>
        </p:spPr>
        <p:txBody>
          <a:bodyPr/>
          <a:lstStyle/>
          <a:p>
            <a:r>
              <a:rPr lang="ru-RU" sz="4400" i="1" dirty="0" smtClean="0"/>
              <a:t>    </a:t>
            </a:r>
            <a:r>
              <a:rPr lang="ru-RU" dirty="0" smtClean="0"/>
              <a:t>Троицкий монастырь – первое каменное здание в городе Тюмени и в Зауралье.  </a:t>
            </a:r>
          </a:p>
          <a:p>
            <a:r>
              <a:rPr lang="ru-RU" dirty="0" smtClean="0"/>
              <a:t>Монастырь имеет давнюю историю. Он был основан еще в 1616 году казанским иноком </a:t>
            </a:r>
            <a:r>
              <a:rPr lang="ru-RU" dirty="0" err="1" smtClean="0"/>
              <a:t>Нифонтом</a:t>
            </a:r>
            <a:r>
              <a:rPr lang="ru-RU" dirty="0" smtClean="0"/>
              <a:t>.  </a:t>
            </a:r>
          </a:p>
        </p:txBody>
      </p:sp>
      <p:sp>
        <p:nvSpPr>
          <p:cNvPr id="440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021388"/>
            <a:ext cx="792163" cy="5492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163" y="6021388"/>
            <a:ext cx="719137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89363"/>
            <a:ext cx="3810000" cy="28575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260350"/>
            <a:ext cx="3816350" cy="1008063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>Село Абалак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4465638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i="1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800" dirty="0" smtClean="0"/>
              <a:t>ебольшое село </a:t>
            </a:r>
            <a:r>
              <a:rPr lang="ru-RU" sz="2800" dirty="0" err="1" smtClean="0"/>
              <a:t>Абалак</a:t>
            </a:r>
            <a:r>
              <a:rPr lang="ru-RU" sz="2800" dirty="0" smtClean="0"/>
              <a:t> близ </a:t>
            </a:r>
            <a:r>
              <a:rPr lang="ru-RU" sz="2800" u="sng" dirty="0" smtClean="0">
                <a:hlinkClick r:id="rId2"/>
              </a:rPr>
              <a:t>Тобольска</a:t>
            </a:r>
            <a:r>
              <a:rPr lang="ru-RU" sz="2800" dirty="0" smtClean="0"/>
              <a:t> (Тюменская область) широко известно двумя своими интересными достопримечательностями: </a:t>
            </a:r>
            <a:r>
              <a:rPr lang="ru-RU" sz="2800" dirty="0" err="1" smtClean="0"/>
              <a:t>Абалакским</a:t>
            </a:r>
            <a:r>
              <a:rPr lang="ru-RU" sz="2800" dirty="0" smtClean="0"/>
              <a:t> мужским монастырем </a:t>
            </a:r>
            <a:r>
              <a:rPr lang="ru-RU" sz="2800" b="1" dirty="0" smtClean="0"/>
              <a:t>(верхнее фото),</a:t>
            </a:r>
            <a:r>
              <a:rPr lang="ru-RU" sz="2800" dirty="0" smtClean="0"/>
              <a:t> в котором неоднократно происходили религиозные чудеса, и удивительным туристическим комплексом</a:t>
            </a:r>
            <a:r>
              <a:rPr lang="en-US" sz="2800" dirty="0" smtClean="0"/>
              <a:t> [3]</a:t>
            </a:r>
            <a:r>
              <a:rPr lang="ru-RU" sz="2800" dirty="0" smtClean="0"/>
              <a:t>. </a:t>
            </a:r>
            <a:r>
              <a:rPr lang="ru-RU" sz="2800" i="1" dirty="0" smtClean="0"/>
              <a:t> </a:t>
            </a:r>
          </a:p>
        </p:txBody>
      </p:sp>
      <p:sp>
        <p:nvSpPr>
          <p:cNvPr id="410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395288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5877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673475" cy="23526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576637" cy="238601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4716463" cy="1576387"/>
          </a:xfrm>
          <a:gradFill rotWithShape="1">
            <a:gsLst>
              <a:gs pos="0">
                <a:srgbClr val="FF9966">
                  <a:gamma/>
                  <a:shade val="4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Ишим – </a:t>
            </a:r>
            <a:r>
              <a:rPr lang="ru-RU" sz="3200" smtClean="0"/>
              <a:t>исторический город 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r>
              <a:rPr lang="ru-RU" sz="6000" smtClean="0">
                <a:solidFill>
                  <a:schemeClr val="tx1"/>
                </a:solidFill>
              </a:rPr>
              <a:t/>
            </a:r>
            <a:br>
              <a:rPr lang="ru-RU" sz="6000" smtClean="0">
                <a:solidFill>
                  <a:schemeClr val="tx1"/>
                </a:solidFill>
              </a:rPr>
            </a:br>
            <a:endParaRPr lang="ru-RU" sz="6000" smtClean="0">
              <a:solidFill>
                <a:schemeClr val="tx1"/>
              </a:solidFill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16463" y="476250"/>
            <a:ext cx="4032250" cy="5545138"/>
          </a:xfrm>
        </p:spPr>
        <p:txBody>
          <a:bodyPr/>
          <a:lstStyle/>
          <a:p>
            <a:r>
              <a:rPr lang="ru-RU" sz="2000" i="1" dirty="0" smtClean="0"/>
              <a:t> </a:t>
            </a:r>
            <a:r>
              <a:rPr lang="ru-RU" i="1" dirty="0" smtClean="0"/>
              <a:t>В центре Ишима сохранилось немало купеческих домов конца XIX – начала XX веков. Всего в центре города более четырех десятков исторически значимых зданий.</a:t>
            </a:r>
          </a:p>
          <a:p>
            <a:pPr>
              <a:buFontTx/>
              <a:buNone/>
            </a:pPr>
            <a:r>
              <a:rPr lang="ru-RU" i="1" dirty="0" smtClean="0"/>
              <a:t> 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003425" cy="3024188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2001837" cy="3024188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79388" y="4941888"/>
            <a:ext cx="4392612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/>
              <a:t>  </a:t>
            </a:r>
            <a:r>
              <a:rPr lang="ru-RU" b="1" i="1" dirty="0">
                <a:solidFill>
                  <a:srgbClr val="B00000"/>
                </a:solidFill>
              </a:rPr>
              <a:t>В 1793 году </a:t>
            </a:r>
            <a:r>
              <a:rPr lang="ru-RU" b="1" i="1" dirty="0" err="1">
                <a:solidFill>
                  <a:srgbClr val="B00000"/>
                </a:solidFill>
              </a:rPr>
              <a:t>ишимцы</a:t>
            </a:r>
            <a:r>
              <a:rPr lang="ru-RU" b="1" i="1" dirty="0">
                <a:solidFill>
                  <a:srgbClr val="B00000"/>
                </a:solidFill>
              </a:rPr>
              <a:t> закончили </a:t>
            </a:r>
          </a:p>
          <a:p>
            <a:pPr algn="ctr"/>
            <a:r>
              <a:rPr lang="ru-RU" b="1" i="1" dirty="0">
                <a:solidFill>
                  <a:srgbClr val="B00000"/>
                </a:solidFill>
              </a:rPr>
              <a:t>строительство первого в городе</a:t>
            </a:r>
          </a:p>
          <a:p>
            <a:pPr algn="ctr"/>
            <a:r>
              <a:rPr lang="ru-RU" b="1" i="1" dirty="0">
                <a:solidFill>
                  <a:srgbClr val="B00000"/>
                </a:solidFill>
              </a:rPr>
              <a:t> каменного храма – Богоявленского собора. </a:t>
            </a:r>
          </a:p>
        </p:txBody>
      </p:sp>
      <p:sp>
        <p:nvSpPr>
          <p:cNvPr id="5135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395288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60363" y="6165850"/>
            <a:ext cx="358775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558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Centaur</vt:lpstr>
      <vt:lpstr>Times New Roman</vt:lpstr>
      <vt:lpstr>Оформление по умолчанию</vt:lpstr>
      <vt:lpstr>Презентация PowerPoint</vt:lpstr>
      <vt:lpstr> Тюмень – как культурный исторический центр </vt:lpstr>
      <vt:lpstr>Город Тюмень</vt:lpstr>
      <vt:lpstr>Город Тюмень</vt:lpstr>
      <vt:lpstr>Город Тюмень</vt:lpstr>
      <vt:lpstr>Город Тюмень</vt:lpstr>
      <vt:lpstr>Троицкий монастырь</vt:lpstr>
      <vt:lpstr>Село Абалак</vt:lpstr>
      <vt:lpstr>  Ишим – исторический город    </vt:lpstr>
      <vt:lpstr>Город Тобольск</vt:lpstr>
      <vt:lpstr> Можно увидеть </vt:lpstr>
      <vt:lpstr>Знаменитый экспонат музея </vt:lpstr>
      <vt:lpstr> Тобольск </vt:lpstr>
      <vt:lpstr>Гостиный двор</vt:lpstr>
      <vt:lpstr> Костёл </vt:lpstr>
      <vt:lpstr>Презентация PowerPoint</vt:lpstr>
      <vt:lpstr>  Село Уват  </vt:lpstr>
      <vt:lpstr>Ялуторовск</vt:lpstr>
      <vt:lpstr> Село Суерка </vt:lpstr>
      <vt:lpstr>Марьино ущелье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135</cp:revision>
  <dcterms:created xsi:type="dcterms:W3CDTF">2012-08-12T16:04:58Z</dcterms:created>
  <dcterms:modified xsi:type="dcterms:W3CDTF">2019-03-22T08:00:33Z</dcterms:modified>
</cp:coreProperties>
</file>