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50" d="100"/>
          <a:sy n="50" d="100"/>
        </p:scale>
        <p:origin x="-12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hyperlink" Target="http://pro-afriku.ru/strany/severnaya-afrik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Южакова Е.Г.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Страны </a:t>
            </a:r>
            <a:r>
              <a:rPr lang="ru-RU" dirty="0" smtClean="0"/>
              <a:t>Африки.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Западная 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Африка (15)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Нигерия</a:t>
            </a:r>
          </a:p>
          <a:p>
            <a:r>
              <a:rPr lang="ru-RU" dirty="0" smtClean="0"/>
              <a:t>176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Абуджа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9458" name="Picture 2" descr="http://schoolofestate.com/wp-content/uploads/2015/07/Nige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352474" cy="2813807"/>
          </a:xfrm>
          <a:prstGeom prst="rect">
            <a:avLst/>
          </a:prstGeom>
          <a:noFill/>
        </p:spPr>
      </p:pic>
      <p:pic>
        <p:nvPicPr>
          <p:cNvPr id="19460" name="Picture 4" descr="http://afktravel.com/wp-content/uploads/2013/11/zuma-r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032448" cy="3024336"/>
          </a:xfrm>
          <a:prstGeom prst="rect">
            <a:avLst/>
          </a:prstGeom>
          <a:noFill/>
        </p:spPr>
      </p:pic>
      <p:pic>
        <p:nvPicPr>
          <p:cNvPr id="19462" name="Picture 6" descr="http://sweetcrudereportscom.c.presscdn.com/wp-content/uploads/2011/09/Agbokim-Waterfa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839153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62068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Мали</a:t>
            </a:r>
          </a:p>
          <a:p>
            <a:r>
              <a:rPr lang="ru-RU" dirty="0" smtClean="0"/>
              <a:t>16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Бамако</a:t>
            </a:r>
          </a:p>
          <a:p>
            <a:endParaRPr lang="ru-RU" dirty="0"/>
          </a:p>
        </p:txBody>
      </p:sp>
      <p:pic>
        <p:nvPicPr>
          <p:cNvPr id="27650" name="Picture 2" descr="https://im3-tub-ru.yandex.net/i?id=d90f4ba3d5dc245efb632f93a0550276&amp;n=33&amp;h=190&amp;w=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248472" cy="2832316"/>
          </a:xfrm>
          <a:prstGeom prst="rect">
            <a:avLst/>
          </a:prstGeom>
          <a:noFill/>
        </p:spPr>
      </p:pic>
      <p:pic>
        <p:nvPicPr>
          <p:cNvPr id="27652" name="Picture 4" descr="http://1.bp.blogspot.com/-bJ-U3mbxRQ8/TV6uiCpsLNI/AAAAAAAACVI/zhPe_fxt_5o/s1600/Flickr_-_stringer_bel_-_The_road_to_Timbuktu%25252C_Mali_%2525281%25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4002698" cy="2664296"/>
          </a:xfrm>
          <a:prstGeom prst="rect">
            <a:avLst/>
          </a:prstGeom>
          <a:noFill/>
        </p:spPr>
      </p:pic>
      <p:pic>
        <p:nvPicPr>
          <p:cNvPr id="27654" name="Picture 6" descr="https://im1-tub-ru.yandex.net/i?id=2fc8fd68a9646f1d49283c6365601950&amp;n=33&amp;h=190&amp;w=2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01046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Буркина-Фасо</a:t>
            </a:r>
          </a:p>
          <a:p>
            <a:r>
              <a:rPr lang="ru-RU" dirty="0" smtClean="0"/>
              <a:t>17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Уагадугу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6626" name="Picture 2" descr="http://livelyplanet.ru/uploads/posts/2014-04/1397904117_grand-mosque-in-ouagadougo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4664"/>
            <a:ext cx="3654406" cy="2923525"/>
          </a:xfrm>
          <a:prstGeom prst="rect">
            <a:avLst/>
          </a:prstGeom>
          <a:noFill/>
        </p:spPr>
      </p:pic>
      <p:pic>
        <p:nvPicPr>
          <p:cNvPr id="26628" name="Picture 4" descr="http://www.7women.ru/images/rest/travel/01_07_12/burkina_faso_o_strane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299906" cy="2880320"/>
          </a:xfrm>
          <a:prstGeom prst="rect">
            <a:avLst/>
          </a:prstGeom>
          <a:noFill/>
        </p:spPr>
      </p:pic>
      <p:pic>
        <p:nvPicPr>
          <p:cNvPr id="26630" name="Picture 6" descr="http://www.celysvet.cz/fotky/burkina-faso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851003" cy="2855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548680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Гана</a:t>
            </a:r>
          </a:p>
          <a:p>
            <a:r>
              <a:rPr lang="ru-RU" dirty="0" smtClean="0"/>
              <a:t>26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Аккра</a:t>
            </a:r>
          </a:p>
          <a:p>
            <a:endParaRPr lang="ru-RU" dirty="0"/>
          </a:p>
        </p:txBody>
      </p:sp>
      <p:pic>
        <p:nvPicPr>
          <p:cNvPr id="25602" name="Picture 2" descr="http://www.tyrizm-katalog.ru/gana/gana-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5084974" cy="3197302"/>
          </a:xfrm>
          <a:prstGeom prst="rect">
            <a:avLst/>
          </a:prstGeom>
          <a:noFill/>
        </p:spPr>
      </p:pic>
      <p:pic>
        <p:nvPicPr>
          <p:cNvPr id="25604" name="Picture 4" descr="http://www.tourblogger.ru/sites/default/files/albums/14719/4419/original/771_6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4200128" cy="3150096"/>
          </a:xfrm>
          <a:prstGeom prst="rect">
            <a:avLst/>
          </a:prstGeom>
          <a:noFill/>
        </p:spPr>
      </p:pic>
      <p:pic>
        <p:nvPicPr>
          <p:cNvPr id="25606" name="Picture 6" descr="http://player.myshared.ru/442551/data/images/img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99029"/>
            <a:ext cx="4211960" cy="3158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Кот Д’ 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Ивуар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/>
              <a:t>22,8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Ямусукро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4578" name="Picture 2" descr="http://www.wikiznanie.ru/wikipedia/images/d/d1/Abidj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8640"/>
            <a:ext cx="4502299" cy="2959258"/>
          </a:xfrm>
          <a:prstGeom prst="rect">
            <a:avLst/>
          </a:prstGeom>
          <a:noFill/>
        </p:spPr>
      </p:pic>
      <p:pic>
        <p:nvPicPr>
          <p:cNvPr id="24580" name="Picture 4" descr="http://travelimage.ir/wp-content/uploads/2013/06/Bur_1232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4103016" cy="2664296"/>
          </a:xfrm>
          <a:prstGeom prst="rect">
            <a:avLst/>
          </a:prstGeom>
          <a:noFill/>
        </p:spPr>
      </p:pic>
      <p:pic>
        <p:nvPicPr>
          <p:cNvPr id="24582" name="Picture 6" descr="https://im1-tub-ru.yandex.net/i?id=70a1aa831fb88c6261af9f6775859416&amp;n=33&amp;h=190&amp;w=2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3956648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Сенегал</a:t>
            </a:r>
          </a:p>
          <a:p>
            <a:r>
              <a:rPr lang="ru-RU" dirty="0" smtClean="0"/>
              <a:t>14,1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Дакар</a:t>
            </a:r>
          </a:p>
          <a:p>
            <a:endParaRPr lang="ru-RU" dirty="0"/>
          </a:p>
        </p:txBody>
      </p:sp>
      <p:pic>
        <p:nvPicPr>
          <p:cNvPr id="23554" name="Picture 2" descr="http://www.xn----8sbelb0all2asbg.xn--p1ai/images/article/1460/f4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8"/>
            <a:ext cx="4608512" cy="3024336"/>
          </a:xfrm>
          <a:prstGeom prst="rect">
            <a:avLst/>
          </a:prstGeom>
          <a:noFill/>
        </p:spPr>
      </p:pic>
      <p:pic>
        <p:nvPicPr>
          <p:cNvPr id="23556" name="Picture 4" descr="http://os1.i.ua/3/1/9712524_8da35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3810000" cy="2857500"/>
          </a:xfrm>
          <a:prstGeom prst="rect">
            <a:avLst/>
          </a:prstGeom>
          <a:noFill/>
        </p:spPr>
      </p:pic>
      <p:pic>
        <p:nvPicPr>
          <p:cNvPr id="23558" name="Picture 6" descr="http://www.visoterra.com/images/inter/med-Visoterra-plage-au-senegal-7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44824"/>
            <a:ext cx="3096344" cy="2318543"/>
          </a:xfrm>
          <a:prstGeom prst="rect">
            <a:avLst/>
          </a:prstGeom>
          <a:noFill/>
        </p:spPr>
      </p:pic>
      <p:pic>
        <p:nvPicPr>
          <p:cNvPr id="23560" name="Picture 8" descr="https://im2-tub-ru.yandex.net/i?id=9eb13768dbef995b167db4ff386e833f&amp;n=33&amp;h=190&amp;w=2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365104"/>
            <a:ext cx="3312368" cy="2177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Гвинея</a:t>
            </a:r>
          </a:p>
          <a:p>
            <a:r>
              <a:rPr lang="ru-RU" dirty="0" smtClean="0"/>
              <a:t>11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Конакри</a:t>
            </a:r>
          </a:p>
          <a:p>
            <a:endParaRPr lang="ru-RU" dirty="0"/>
          </a:p>
        </p:txBody>
      </p:sp>
      <p:pic>
        <p:nvPicPr>
          <p:cNvPr id="28674" name="Picture 2" descr="http://www.theodora.com/wfb/photos/papua_new_guinea/village_woodlark_trobriand_islands_papua_new_guinea_photo_galen_frysi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437111"/>
            <a:ext cx="3168352" cy="2216747"/>
          </a:xfrm>
          <a:prstGeom prst="rect">
            <a:avLst/>
          </a:prstGeom>
          <a:noFill/>
        </p:spPr>
      </p:pic>
      <p:pic>
        <p:nvPicPr>
          <p:cNvPr id="28676" name="Picture 4" descr="https://im0-tub-ru.yandex.net/i?id=afc745662c897eb25f6881317c24019c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744416" cy="2800943"/>
          </a:xfrm>
          <a:prstGeom prst="rect">
            <a:avLst/>
          </a:prstGeom>
          <a:noFill/>
        </p:spPr>
      </p:pic>
      <p:pic>
        <p:nvPicPr>
          <p:cNvPr id="28678" name="Picture 6" descr="http://kolizej.at.ua/_pu/5/81957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4160912" cy="2960650"/>
          </a:xfrm>
          <a:prstGeom prst="rect">
            <a:avLst/>
          </a:prstGeom>
          <a:noFill/>
        </p:spPr>
      </p:pic>
      <p:pic>
        <p:nvPicPr>
          <p:cNvPr id="28680" name="Picture 8" descr="https://thegoldenscopeit.files.wordpress.com/2014/06/papua-nuova-giunea-hir24-h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1844825"/>
            <a:ext cx="4305762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Бенин</a:t>
            </a:r>
          </a:p>
          <a:p>
            <a:r>
              <a:rPr lang="ru-RU" dirty="0" smtClean="0"/>
              <a:t>10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Порто-Ново</a:t>
            </a:r>
          </a:p>
          <a:p>
            <a:endParaRPr lang="ru-RU" dirty="0"/>
          </a:p>
        </p:txBody>
      </p:sp>
      <p:pic>
        <p:nvPicPr>
          <p:cNvPr id="29698" name="Picture 2" descr="http://www.celysvet.cz/fotky/benin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149080"/>
            <a:ext cx="4320480" cy="2369860"/>
          </a:xfrm>
          <a:prstGeom prst="rect">
            <a:avLst/>
          </a:prstGeom>
          <a:noFill/>
        </p:spPr>
      </p:pic>
      <p:pic>
        <p:nvPicPr>
          <p:cNvPr id="29700" name="Picture 4" descr="http://www.visoterra.com/images/original/ancienne-mosquee-de-porto-novo-visoterra-25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04664"/>
            <a:ext cx="4608512" cy="3456384"/>
          </a:xfrm>
          <a:prstGeom prst="rect">
            <a:avLst/>
          </a:prstGeom>
          <a:noFill/>
        </p:spPr>
      </p:pic>
      <p:pic>
        <p:nvPicPr>
          <p:cNvPr id="29702" name="Picture 6" descr="http://www.palomba.it/Resources/PortoNovo%20f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80928"/>
            <a:ext cx="3578002" cy="2686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Центральная Африка (8)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Демократическая республика Конго</a:t>
            </a:r>
          </a:p>
          <a:p>
            <a:r>
              <a:rPr lang="ru-RU" dirty="0" smtClean="0"/>
              <a:t>71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Киншаса</a:t>
            </a:r>
          </a:p>
          <a:p>
            <a:endParaRPr lang="ru-RU" dirty="0"/>
          </a:p>
        </p:txBody>
      </p:sp>
      <p:pic>
        <p:nvPicPr>
          <p:cNvPr id="36866" name="Picture 2" descr="http://www.kinoturizm.ru/gallery/region/45/295b2bbdf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132856"/>
            <a:ext cx="3365197" cy="2232248"/>
          </a:xfrm>
          <a:prstGeom prst="rect">
            <a:avLst/>
          </a:prstGeom>
          <a:noFill/>
        </p:spPr>
      </p:pic>
      <p:pic>
        <p:nvPicPr>
          <p:cNvPr id="36868" name="Picture 4" descr="http://luxetour-rostov.ru/wp-content/uploads/2012/04/Kinshasa-30-jui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3780420" cy="3024336"/>
          </a:xfrm>
          <a:prstGeom prst="rect">
            <a:avLst/>
          </a:prstGeom>
          <a:noFill/>
        </p:spPr>
      </p:pic>
      <p:pic>
        <p:nvPicPr>
          <p:cNvPr id="36870" name="Picture 6" descr="https://im3-tub-ru.yandex.net/i?id=f8ef550d6edff1197d181a486cbdc31b&amp;n=33&amp;h=190&amp;w=2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3168352" cy="2040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26064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Камерун</a:t>
            </a:r>
          </a:p>
          <a:p>
            <a:r>
              <a:rPr lang="ru-RU" dirty="0" smtClean="0"/>
              <a:t>20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Яунде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5842" name="Picture 2" descr="http://s1.postimg.org/9weysesbz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640" y="3861048"/>
            <a:ext cx="4138328" cy="2751989"/>
          </a:xfrm>
          <a:prstGeom prst="rect">
            <a:avLst/>
          </a:prstGeom>
          <a:noFill/>
        </p:spPr>
      </p:pic>
      <p:pic>
        <p:nvPicPr>
          <p:cNvPr id="35844" name="Picture 4" descr="https://im2-tub-ru.yandex.net/i?id=99952fef17926b207de046597e616b64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4235584" cy="3168352"/>
          </a:xfrm>
          <a:prstGeom prst="rect">
            <a:avLst/>
          </a:prstGeom>
          <a:noFill/>
        </p:spPr>
      </p:pic>
      <p:pic>
        <p:nvPicPr>
          <p:cNvPr id="35846" name="Picture 6" descr="http://static.panoramio.com/photos/large/63655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0648"/>
            <a:ext cx="4377003" cy="3282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  Страны </a:t>
            </a:r>
            <a:r>
              <a:rPr lang="ru-RU" dirty="0" smtClean="0"/>
              <a:t>Африки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868144" y="1447800"/>
            <a:ext cx="3096344" cy="4572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Африка </a:t>
            </a:r>
            <a:r>
              <a:rPr lang="ru-RU" dirty="0" smtClean="0"/>
              <a:t>- второй по площади континент после Евразии. Африка включает в себя 55 государств.</a:t>
            </a:r>
            <a:endParaRPr lang="ru-RU" dirty="0"/>
          </a:p>
        </p:txBody>
      </p:sp>
      <p:pic>
        <p:nvPicPr>
          <p:cNvPr id="4" name="Рисунок 3" descr="D:\Documents and Settings\Алёна\Рабочий стол\Изображение 001.tif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179512" y="692696"/>
            <a:ext cx="5679505" cy="576064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Чад</a:t>
            </a:r>
          </a:p>
          <a:p>
            <a:r>
              <a:rPr lang="ru-RU" dirty="0" smtClean="0"/>
              <a:t>11,4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Нджамена</a:t>
            </a:r>
          </a:p>
          <a:p>
            <a:endParaRPr lang="ru-RU" dirty="0"/>
          </a:p>
        </p:txBody>
      </p:sp>
      <p:pic>
        <p:nvPicPr>
          <p:cNvPr id="34818" name="Picture 2" descr="https://im1-tub-ru.yandex.net/i?id=64deb36030d99d4d438eebb83be13bff&amp;n=33&amp;h=190&amp;w=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168352" cy="2112236"/>
          </a:xfrm>
          <a:prstGeom prst="rect">
            <a:avLst/>
          </a:prstGeom>
          <a:noFill/>
        </p:spPr>
      </p:pic>
      <p:pic>
        <p:nvPicPr>
          <p:cNvPr id="34820" name="Picture 4" descr="http://static.panoramio.com/photos/large/65635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520952" cy="2992871"/>
          </a:xfrm>
          <a:prstGeom prst="rect">
            <a:avLst/>
          </a:prstGeom>
          <a:noFill/>
        </p:spPr>
      </p:pic>
      <p:pic>
        <p:nvPicPr>
          <p:cNvPr id="34822" name="Picture 6" descr="http://3.bp.blogspot.com/-APgJSxRWR2c/VVLUbhxazkI/AAAAAAAAAio/oB-m6SuHpIU/s1600/1428575602_4ceae90249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032448" cy="3024336"/>
          </a:xfrm>
          <a:prstGeom prst="rect">
            <a:avLst/>
          </a:prstGeom>
          <a:noFill/>
        </p:spPr>
      </p:pic>
      <p:pic>
        <p:nvPicPr>
          <p:cNvPr id="34824" name="Picture 8" descr="http://www.fresher.ru/manager_content/images2/puteshestvie-po-ozeru-chad/big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456534"/>
            <a:ext cx="3600400" cy="2401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Центральноафриканская Республика</a:t>
            </a:r>
          </a:p>
          <a:p>
            <a:r>
              <a:rPr lang="ru-RU" dirty="0" smtClean="0"/>
              <a:t>4,8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Банги</a:t>
            </a:r>
          </a:p>
          <a:p>
            <a:endParaRPr lang="ru-RU" dirty="0"/>
          </a:p>
        </p:txBody>
      </p:sp>
      <p:pic>
        <p:nvPicPr>
          <p:cNvPr id="33794" name="Picture 2" descr="https://im2-tub-ru.yandex.net/i?id=22805b533af47732ec44bbc3b327f7c2&amp;n=33&amp;h=190&amp;w=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836712"/>
            <a:ext cx="4227246" cy="2808312"/>
          </a:xfrm>
          <a:prstGeom prst="rect">
            <a:avLst/>
          </a:prstGeom>
          <a:noFill/>
        </p:spPr>
      </p:pic>
      <p:pic>
        <p:nvPicPr>
          <p:cNvPr id="33796" name="Picture 4" descr="https://im2-tub-ru.yandex.net/i?id=71558ed36fc4366cf2295203aab2b8eb&amp;n=33&amp;h=190&amp;w=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880"/>
            <a:ext cx="2808312" cy="4212468"/>
          </a:xfrm>
          <a:prstGeom prst="rect">
            <a:avLst/>
          </a:prstGeom>
          <a:noFill/>
        </p:spPr>
      </p:pic>
      <p:pic>
        <p:nvPicPr>
          <p:cNvPr id="33798" name="Picture 6" descr="http://www.worldtravelserver.com/gallery/bangui/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702418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Восточная Африка (16)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Кения</a:t>
            </a:r>
          </a:p>
          <a:p>
            <a:r>
              <a:rPr lang="ru-RU" dirty="0" smtClean="0"/>
              <a:t>44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Найроби</a:t>
            </a:r>
          </a:p>
          <a:p>
            <a:endParaRPr lang="ru-RU" dirty="0"/>
          </a:p>
        </p:txBody>
      </p:sp>
      <p:pic>
        <p:nvPicPr>
          <p:cNvPr id="32770" name="Picture 2" descr="http://www.xatv.ru/images/upload/pics/846/Nairobi-Ke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3744416" cy="2945608"/>
          </a:xfrm>
          <a:prstGeom prst="rect">
            <a:avLst/>
          </a:prstGeom>
          <a:noFill/>
        </p:spPr>
      </p:pic>
      <p:pic>
        <p:nvPicPr>
          <p:cNvPr id="32772" name="Picture 4" descr="http://www.onlinetours.ru/system/uploads/hotel_photo/image/00/48/98/83/big_Keni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226401" cy="2592288"/>
          </a:xfrm>
          <a:prstGeom prst="rect">
            <a:avLst/>
          </a:prstGeom>
          <a:noFill/>
        </p:spPr>
      </p:pic>
      <p:pic>
        <p:nvPicPr>
          <p:cNvPr id="32774" name="Picture 6" descr="http://www.desneysafaris.com/wp-content/uploads/2014/04/game-drive-at-tsavo-east-national-park-des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221088"/>
            <a:ext cx="3277512" cy="2177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26064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Эфиопия</a:t>
            </a:r>
          </a:p>
          <a:p>
            <a:r>
              <a:rPr lang="ru-RU" dirty="0" smtClean="0"/>
              <a:t> 82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Аддис-Абеба</a:t>
            </a:r>
          </a:p>
          <a:p>
            <a:endParaRPr lang="ru-RU" dirty="0"/>
          </a:p>
        </p:txBody>
      </p:sp>
      <p:pic>
        <p:nvPicPr>
          <p:cNvPr id="31746" name="Picture 2" descr="https://im0-tub-ru.yandex.net/i?id=1108c2514adb1a3a92bad369db4d3e0f&amp;n=33&amp;h=190&amp;w=2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7072"/>
            <a:ext cx="3456384" cy="2312371"/>
          </a:xfrm>
          <a:prstGeom prst="rect">
            <a:avLst/>
          </a:prstGeom>
          <a:noFill/>
        </p:spPr>
      </p:pic>
      <p:pic>
        <p:nvPicPr>
          <p:cNvPr id="31748" name="Picture 4" descr="https://im0-tub-ru.yandex.net/i?id=81da2ab6ea94dae46219284ee8998e5d&amp;n=33&amp;h=190&amp;w=2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4664"/>
            <a:ext cx="4579327" cy="3096344"/>
          </a:xfrm>
          <a:prstGeom prst="rect">
            <a:avLst/>
          </a:prstGeom>
          <a:noFill/>
        </p:spPr>
      </p:pic>
      <p:pic>
        <p:nvPicPr>
          <p:cNvPr id="31750" name="Picture 6" descr="http://np-mag.ru/static/pictures/2011/11/5-efi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Танзания</a:t>
            </a:r>
          </a:p>
          <a:p>
            <a:r>
              <a:rPr lang="ru-RU" dirty="0" smtClean="0"/>
              <a:t>50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Додома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22" name="Picture 2" descr="https://im2-tub-ru.yandex.net/i?id=66d3f0f37100ec13a263a1396ad5aa37&amp;n=33&amp;h=190&amp;w=2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320480" cy="3181751"/>
          </a:xfrm>
          <a:prstGeom prst="rect">
            <a:avLst/>
          </a:prstGeom>
          <a:noFill/>
        </p:spPr>
      </p:pic>
      <p:pic>
        <p:nvPicPr>
          <p:cNvPr id="30726" name="Picture 6" descr="http://www.rcc-travel.ru/upload/iblock/be9/Tanzan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320480" cy="3240360"/>
          </a:xfrm>
          <a:prstGeom prst="rect">
            <a:avLst/>
          </a:prstGeom>
          <a:noFill/>
        </p:spPr>
      </p:pic>
      <p:pic>
        <p:nvPicPr>
          <p:cNvPr id="30728" name="Picture 8" descr="http://main.polytravel.com.ua/images/stories/turizm/Tanzaniya/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3779912" cy="2834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Уганда</a:t>
            </a:r>
          </a:p>
          <a:p>
            <a:r>
              <a:rPr lang="ru-RU" dirty="0" smtClean="0"/>
              <a:t>35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Кампала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9938" name="Picture 2" descr="https://im3-tub-ru.yandex.net/i?id=026b8352507409369adde63326d4a3a4&amp;n=33&amp;h=190&amp;w=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32656"/>
            <a:ext cx="4896544" cy="3060342"/>
          </a:xfrm>
          <a:prstGeom prst="rect">
            <a:avLst/>
          </a:prstGeom>
          <a:noFill/>
        </p:spPr>
      </p:pic>
      <p:pic>
        <p:nvPicPr>
          <p:cNvPr id="39940" name="Picture 4" descr="http://adriaticlive.se/files/2011/11/uganda-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717032"/>
            <a:ext cx="6827912" cy="2893328"/>
          </a:xfrm>
          <a:prstGeom prst="rect">
            <a:avLst/>
          </a:prstGeom>
          <a:noFill/>
        </p:spPr>
      </p:pic>
      <p:pic>
        <p:nvPicPr>
          <p:cNvPr id="39942" name="Picture 6" descr="http://www.travel-to-teach.net/uganda/photo-gallery/Around%20Uganda/images/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3574579" cy="2477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Мадагаскар</a:t>
            </a:r>
          </a:p>
          <a:p>
            <a:r>
              <a:rPr lang="ru-RU" dirty="0" smtClean="0"/>
              <a:t>21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Антананариву</a:t>
            </a:r>
          </a:p>
          <a:p>
            <a:endParaRPr lang="ru-RU" dirty="0"/>
          </a:p>
        </p:txBody>
      </p:sp>
      <p:pic>
        <p:nvPicPr>
          <p:cNvPr id="38914" name="Picture 2" descr="https://im0-tub-ru.yandex.net/i?id=fea283160737793b308e0150f357d570&amp;n=33&amp;h=190&amp;w=2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753889" cy="2520280"/>
          </a:xfrm>
          <a:prstGeom prst="rect">
            <a:avLst/>
          </a:prstGeom>
          <a:noFill/>
        </p:spPr>
      </p:pic>
      <p:pic>
        <p:nvPicPr>
          <p:cNvPr id="38916" name="Picture 4" descr="http://kolyan.net/uploads/posts/2009-11/1258831826_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067944" cy="2765514"/>
          </a:xfrm>
          <a:prstGeom prst="rect">
            <a:avLst/>
          </a:prstGeom>
          <a:noFill/>
        </p:spPr>
      </p:pic>
      <p:pic>
        <p:nvPicPr>
          <p:cNvPr id="38918" name="Picture 6" descr="http://d1vmp8zzttzftq.cloudfront.net/wp-content/uploads/2012/12/Lake-Anosy-In-Central-Antananarivo-Capital-of-Madagasc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411" y="3410288"/>
            <a:ext cx="5138589" cy="3447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26064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Сейшельские острова</a:t>
            </a:r>
          </a:p>
          <a:p>
            <a:r>
              <a:rPr lang="ru-RU" dirty="0" smtClean="0"/>
              <a:t>27 тысяч человек</a:t>
            </a:r>
          </a:p>
          <a:p>
            <a:r>
              <a:rPr lang="ru-RU" dirty="0" smtClean="0"/>
              <a:t>Виктория</a:t>
            </a:r>
          </a:p>
          <a:p>
            <a:endParaRPr lang="ru-RU" dirty="0"/>
          </a:p>
        </p:txBody>
      </p:sp>
      <p:pic>
        <p:nvPicPr>
          <p:cNvPr id="37890" name="Picture 2" descr="https://im2-tub-ru.yandex.net/i?id=ea933c4242e434be60ccb69f269cbfd5&amp;n=33&amp;h=190&amp;w=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409728"/>
            <a:ext cx="3672406" cy="2448272"/>
          </a:xfrm>
          <a:prstGeom prst="rect">
            <a:avLst/>
          </a:prstGeom>
          <a:noFill/>
        </p:spPr>
      </p:pic>
      <p:pic>
        <p:nvPicPr>
          <p:cNvPr id="37892" name="Picture 4" descr="http://kavkazpress.ru/wp-content/uploads/2015/10/seishel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202832" cy="3152124"/>
          </a:xfrm>
          <a:prstGeom prst="rect">
            <a:avLst/>
          </a:prstGeom>
          <a:noFill/>
        </p:spPr>
      </p:pic>
      <p:pic>
        <p:nvPicPr>
          <p:cNvPr id="37894" name="Picture 6" descr="http://www.turoboz.ru/static/hotel_images/66/9737_766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4431289" cy="2877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404664"/>
            <a:ext cx="7772400" cy="4572000"/>
          </a:xfrm>
        </p:spPr>
        <p:txBody>
          <a:bodyPr/>
          <a:lstStyle/>
          <a:p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Коморы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/>
              <a:t>Около 800 тысяч человек</a:t>
            </a:r>
          </a:p>
          <a:p>
            <a:r>
              <a:rPr lang="ru-RU" dirty="0" err="1" smtClean="0"/>
              <a:t>Морони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 descr="https://im1-tub-ru.yandex.net/i?id=1c6c5e20ec12b91a58ded863890596ed&amp;n=33&amp;h=190&amp;w=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32656"/>
            <a:ext cx="3850531" cy="2880320"/>
          </a:xfrm>
          <a:prstGeom prst="rect">
            <a:avLst/>
          </a:prstGeom>
          <a:noFill/>
        </p:spPr>
      </p:pic>
      <p:pic>
        <p:nvPicPr>
          <p:cNvPr id="45060" name="Picture 4" descr="https://im0-tub-ru.yandex.net/i?id=ceeaa4f2c4510441869d00eebed6a15f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132856"/>
            <a:ext cx="4104456" cy="3070264"/>
          </a:xfrm>
          <a:prstGeom prst="rect">
            <a:avLst/>
          </a:prstGeom>
          <a:noFill/>
        </p:spPr>
      </p:pic>
      <p:pic>
        <p:nvPicPr>
          <p:cNvPr id="45062" name="Picture 6" descr="https://im2-tub-ru.yandex.net/i?id=8825aad1cf7c776be4115b08462aeb0a&amp;n=33&amp;h=190&amp;w=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3658004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40466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Руанда</a:t>
            </a:r>
          </a:p>
          <a:p>
            <a:r>
              <a:rPr lang="ru-RU" dirty="0" smtClean="0"/>
              <a:t>12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Кигали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4034" name="Picture 2" descr="https://im2-tub-ru.yandex.net/i?id=a3b7b5ff8f026969f873ae03e0fcfd89&amp;n=33&amp;h=190&amp;w=2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2656"/>
            <a:ext cx="4393243" cy="3024336"/>
          </a:xfrm>
          <a:prstGeom prst="rect">
            <a:avLst/>
          </a:prstGeom>
          <a:noFill/>
        </p:spPr>
      </p:pic>
      <p:pic>
        <p:nvPicPr>
          <p:cNvPr id="44036" name="Picture 4" descr="http://cdn.camelsandchocolate.com/wp-content/uploads/2012/03/rwand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3868887" cy="2578613"/>
          </a:xfrm>
          <a:prstGeom prst="rect">
            <a:avLst/>
          </a:prstGeom>
          <a:noFill/>
        </p:spPr>
      </p:pic>
      <p:pic>
        <p:nvPicPr>
          <p:cNvPr id="44038" name="Picture 6" descr="http://xn--j1aidcn.org/wp-content/uploads/2015/03/%D1%80%D1%83%D0%B0%D0%BD%D0%B4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01008"/>
            <a:ext cx="4569024" cy="2860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80"/>
            <a:ext cx="7772400" cy="8689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 tooltip="Северная Африка"/>
              </a:rPr>
              <a:t/>
            </a:r>
            <a:br>
              <a:rPr lang="ru-RU" dirty="0" smtClean="0">
                <a:hlinkClick r:id="rId2" tooltip="Северная Африка"/>
              </a:rPr>
            </a:br>
            <a:r>
              <a:rPr lang="ru-RU" dirty="0" smtClean="0">
                <a:hlinkClick r:id="rId2" tooltip="Северная Африка"/>
              </a:rPr>
              <a:t/>
            </a:r>
            <a:br>
              <a:rPr lang="ru-RU" dirty="0" smtClean="0">
                <a:hlinkClick r:id="rId2" tooltip="Северная Африка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332656"/>
            <a:ext cx="7772400" cy="5183088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Северная Африка (7)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Египет</a:t>
            </a:r>
          </a:p>
          <a:p>
            <a:pPr>
              <a:buNone/>
            </a:pPr>
            <a:r>
              <a:rPr lang="ru-RU" dirty="0" smtClean="0"/>
              <a:t>80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pPr>
              <a:buNone/>
            </a:pPr>
            <a:r>
              <a:rPr lang="ru-RU" dirty="0" smtClean="0"/>
              <a:t>Каир</a:t>
            </a:r>
          </a:p>
          <a:p>
            <a:endParaRPr lang="ru-RU" dirty="0"/>
          </a:p>
        </p:txBody>
      </p:sp>
      <p:pic>
        <p:nvPicPr>
          <p:cNvPr id="3074" name="Picture 2" descr="https://upload.wikimedia.org/wikipedia/commons/thumb/c/c5/Egypt.Giza.Sphinx.01.jpg/300px-Egypt.Giza.Sphinx.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0648"/>
            <a:ext cx="3024336" cy="2268252"/>
          </a:xfrm>
          <a:prstGeom prst="rect">
            <a:avLst/>
          </a:prstGeom>
          <a:noFill/>
        </p:spPr>
      </p:pic>
      <p:pic>
        <p:nvPicPr>
          <p:cNvPr id="3076" name="Picture 4" descr="https://upload.wikimedia.org/wikipedia/commons/thumb/7/7b/Red_sea_coral_reef.jpg/220px-Red_sea_coral_re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096345" cy="2082996"/>
          </a:xfrm>
          <a:prstGeom prst="rect">
            <a:avLst/>
          </a:prstGeom>
          <a:noFill/>
        </p:spPr>
      </p:pic>
      <p:pic>
        <p:nvPicPr>
          <p:cNvPr id="3078" name="Picture 6" descr="https://upload.wikimedia.org/wikipedia/commons/thumb/7/72/Eastern_Desert_mountains.jpg/220px-Eastern_Desert_mountai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708920"/>
            <a:ext cx="3018638" cy="1907230"/>
          </a:xfrm>
          <a:prstGeom prst="rect">
            <a:avLst/>
          </a:prstGeom>
          <a:noFill/>
        </p:spPr>
      </p:pic>
      <p:pic>
        <p:nvPicPr>
          <p:cNvPr id="3080" name="Picture 8" descr="https://upload.wikimedia.org/wikipedia/commons/thumb/5/5c/Zad-Cairo.jpg/230px-Zad-Cai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916832"/>
            <a:ext cx="2922676" cy="1944216"/>
          </a:xfrm>
          <a:prstGeom prst="rect">
            <a:avLst/>
          </a:prstGeom>
          <a:noFill/>
        </p:spPr>
      </p:pic>
      <p:pic>
        <p:nvPicPr>
          <p:cNvPr id="3082" name="Picture 10" descr="https://upload.wikimedia.org/wikipedia/commons/thumb/5/51/Naama_Bay_R01.jpg/220px-Naama_Bay_R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4653136"/>
            <a:ext cx="292963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Малави</a:t>
            </a:r>
          </a:p>
          <a:p>
            <a:r>
              <a:rPr lang="ru-RU" dirty="0" smtClean="0"/>
              <a:t>16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Лилонгве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3010" name="Picture 2" descr="http://malawi.tripod.com/images/malaw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3023" y="404664"/>
            <a:ext cx="5290977" cy="2568674"/>
          </a:xfrm>
          <a:prstGeom prst="rect">
            <a:avLst/>
          </a:prstGeom>
          <a:noFill/>
        </p:spPr>
      </p:pic>
      <p:pic>
        <p:nvPicPr>
          <p:cNvPr id="43012" name="Picture 4" descr="http://kolizej.at.ua/_pu/6/64822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96952"/>
            <a:ext cx="3995936" cy="2996952"/>
          </a:xfrm>
          <a:prstGeom prst="rect">
            <a:avLst/>
          </a:prstGeom>
          <a:noFill/>
        </p:spPr>
      </p:pic>
      <p:pic>
        <p:nvPicPr>
          <p:cNvPr id="43014" name="Picture 6" descr="http://static.panoramio.com/photos/large/7085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392" y="3573016"/>
            <a:ext cx="4091608" cy="2424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7724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Южная Африка (8)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Южно-Африканская </a:t>
            </a: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Республика</a:t>
            </a:r>
          </a:p>
          <a:p>
            <a:r>
              <a:rPr lang="ru-RU" dirty="0" smtClean="0"/>
              <a:t>50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Претория</a:t>
            </a:r>
          </a:p>
          <a:p>
            <a:endParaRPr lang="ru-RU" dirty="0"/>
          </a:p>
        </p:txBody>
      </p:sp>
      <p:pic>
        <p:nvPicPr>
          <p:cNvPr id="41986" name="Picture 2" descr="http://www.remote.bronni.ru/Resources/CountryPictureCache/fa9fda7f-3543-438f-9254-814074ea7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55757"/>
            <a:ext cx="4211960" cy="2853264"/>
          </a:xfrm>
          <a:prstGeom prst="rect">
            <a:avLst/>
          </a:prstGeom>
          <a:noFill/>
        </p:spPr>
      </p:pic>
      <p:pic>
        <p:nvPicPr>
          <p:cNvPr id="41988" name="Picture 4" descr="http://supernovo.net/wp-content/uploads/2014/01/Cidade-do-Cab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4539491" cy="2736304"/>
          </a:xfrm>
          <a:prstGeom prst="rect">
            <a:avLst/>
          </a:prstGeom>
          <a:noFill/>
        </p:spPr>
      </p:pic>
      <p:pic>
        <p:nvPicPr>
          <p:cNvPr id="41990" name="Picture 6" descr="http://www.eccotravel.eu/images/hotel/JNB608_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200" y="3573016"/>
            <a:ext cx="3914800" cy="2446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Ангола</a:t>
            </a:r>
          </a:p>
          <a:p>
            <a:r>
              <a:rPr lang="ru-RU" dirty="0" smtClean="0"/>
              <a:t>13,2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Луанда</a:t>
            </a:r>
          </a:p>
          <a:p>
            <a:endParaRPr lang="ru-RU" dirty="0"/>
          </a:p>
        </p:txBody>
      </p:sp>
      <p:pic>
        <p:nvPicPr>
          <p:cNvPr id="40962" name="Picture 2" descr="https://im3-tub-ru.yandex.net/i?id=3cc35752da4e7d49ed93c4cac8cda262&amp;n=33&amp;h=190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4664"/>
            <a:ext cx="4536504" cy="3003262"/>
          </a:xfrm>
          <a:prstGeom prst="rect">
            <a:avLst/>
          </a:prstGeom>
          <a:noFill/>
        </p:spPr>
      </p:pic>
      <p:pic>
        <p:nvPicPr>
          <p:cNvPr id="40964" name="Picture 4" descr="http://livelyplanet.ru/uploads/posts/2014-04/1397892721_angola_d2qv_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4344144" cy="3258108"/>
          </a:xfrm>
          <a:prstGeom prst="rect">
            <a:avLst/>
          </a:prstGeom>
          <a:noFill/>
        </p:spPr>
      </p:pic>
      <p:pic>
        <p:nvPicPr>
          <p:cNvPr id="40966" name="Picture 6" descr="http://static.panoramio.com/photos/large/107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9019" y="3719264"/>
            <a:ext cx="4184981" cy="313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Замбия</a:t>
            </a:r>
          </a:p>
          <a:p>
            <a:r>
              <a:rPr lang="ru-RU" dirty="0" smtClean="0"/>
              <a:t>12,5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Лусака</a:t>
            </a:r>
          </a:p>
          <a:p>
            <a:endParaRPr lang="ru-RU" dirty="0"/>
          </a:p>
        </p:txBody>
      </p:sp>
      <p:pic>
        <p:nvPicPr>
          <p:cNvPr id="6146" name="Picture 2" descr="http://marigras.com.ua/img/2/xycht09332n6qi1ud7m9798y04k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8"/>
            <a:ext cx="4850904" cy="3242021"/>
          </a:xfrm>
          <a:prstGeom prst="rect">
            <a:avLst/>
          </a:prstGeom>
          <a:noFill/>
        </p:spPr>
      </p:pic>
      <p:pic>
        <p:nvPicPr>
          <p:cNvPr id="6148" name="Picture 4" descr="http://www.vip-hall.net/module/images/Zambia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318419" cy="2880320"/>
          </a:xfrm>
          <a:prstGeom prst="rect">
            <a:avLst/>
          </a:prstGeom>
          <a:noFill/>
        </p:spPr>
      </p:pic>
      <p:pic>
        <p:nvPicPr>
          <p:cNvPr id="6150" name="Picture 6" descr="http://www.worldbiking.info/jalbum_bestofafrica/slides/IMG_5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4085692" cy="2723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Зимбабве</a:t>
            </a:r>
          </a:p>
          <a:p>
            <a:r>
              <a:rPr lang="ru-RU" dirty="0" smtClean="0"/>
              <a:t>12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Хараре</a:t>
            </a:r>
          </a:p>
          <a:p>
            <a:endParaRPr lang="ru-RU" dirty="0"/>
          </a:p>
        </p:txBody>
      </p:sp>
      <p:pic>
        <p:nvPicPr>
          <p:cNvPr id="5122" name="Picture 2" descr="http://intelico.ru/images/city/705_harare-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2656"/>
            <a:ext cx="4471115" cy="2978881"/>
          </a:xfrm>
          <a:prstGeom prst="rect">
            <a:avLst/>
          </a:prstGeom>
          <a:noFill/>
        </p:spPr>
      </p:pic>
      <p:pic>
        <p:nvPicPr>
          <p:cNvPr id="5124" name="Picture 4" descr="http://www.hartleys-safaris.co.za/wp-content/uploads/2013/04/Gonarezhou-National-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618275"/>
            <a:ext cx="5183560" cy="3239725"/>
          </a:xfrm>
          <a:prstGeom prst="rect">
            <a:avLst/>
          </a:prstGeom>
          <a:noFill/>
        </p:spPr>
      </p:pic>
      <p:pic>
        <p:nvPicPr>
          <p:cNvPr id="5128" name="Picture 8" descr="http://mirstatej.ru/wp-content/uploads/2015/04/zimbabv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3507904" cy="2436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Намибия</a:t>
            </a:r>
          </a:p>
          <a:p>
            <a:r>
              <a:rPr lang="ru-RU" dirty="0" smtClean="0"/>
              <a:t>2,3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Виндхук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http://travelimage.ir/wp-content/uploads/2013/06/desert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3923928" cy="3097838"/>
          </a:xfrm>
          <a:prstGeom prst="rect">
            <a:avLst/>
          </a:prstGeom>
          <a:noFill/>
        </p:spPr>
      </p:pic>
      <p:pic>
        <p:nvPicPr>
          <p:cNvPr id="4100" name="Picture 4" descr="http://poppins-tour.com/img/foto_tour_img/16e59ca587abb2a12b737125e7dab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726335" cy="2817497"/>
          </a:xfrm>
          <a:prstGeom prst="rect">
            <a:avLst/>
          </a:prstGeom>
          <a:noFill/>
        </p:spPr>
      </p:pic>
      <p:pic>
        <p:nvPicPr>
          <p:cNvPr id="4102" name="Picture 6" descr="http://awesomeplacesonearth.com/wp-content/uploads/2014/10/richtersveld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3747964" cy="2581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Свазиленд</a:t>
            </a:r>
          </a:p>
          <a:p>
            <a:r>
              <a:rPr lang="ru-RU" dirty="0" smtClean="0"/>
              <a:t>1,3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Мбабане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http://obrazky.firotour.cz/photos/sitt_170665/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2656"/>
            <a:ext cx="4388495" cy="2992954"/>
          </a:xfrm>
          <a:prstGeom prst="rect">
            <a:avLst/>
          </a:prstGeom>
          <a:noFill/>
        </p:spPr>
      </p:pic>
      <p:pic>
        <p:nvPicPr>
          <p:cNvPr id="3076" name="Picture 4" descr="http://www.pictures-ldg.com/images/Swaziland%20Mbabane%20city%20overview%20from%20near%20h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4034830" cy="3023344"/>
          </a:xfrm>
          <a:prstGeom prst="rect">
            <a:avLst/>
          </a:prstGeom>
          <a:noFill/>
        </p:spPr>
      </p:pic>
      <p:pic>
        <p:nvPicPr>
          <p:cNvPr id="3078" name="Picture 6" descr="http://i746.photobucket.com/albums/xx108/puerrtto/Swaziland/DSC_1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336" y="3645024"/>
            <a:ext cx="4395664" cy="2942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40466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Ботсвана</a:t>
            </a:r>
          </a:p>
          <a:p>
            <a:r>
              <a:rPr lang="ru-RU" dirty="0" smtClean="0"/>
              <a:t>Около 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Габороне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s://im2-tub-ru.yandex.net/i?id=50cf88b8be299abb74e92a046f45bf95&amp;n=33&amp;h=190&amp;w=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3672408" cy="2757936"/>
          </a:xfrm>
          <a:prstGeom prst="rect">
            <a:avLst/>
          </a:prstGeom>
          <a:noFill/>
        </p:spPr>
      </p:pic>
      <p:pic>
        <p:nvPicPr>
          <p:cNvPr id="2052" name="Picture 4" descr="http://www.pictures-ldg.com/images/CH%20Geneva%20stadt%20deta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4309772" cy="3312368"/>
          </a:xfrm>
          <a:prstGeom prst="rect">
            <a:avLst/>
          </a:prstGeom>
          <a:noFill/>
        </p:spPr>
      </p:pic>
      <p:pic>
        <p:nvPicPr>
          <p:cNvPr id="2054" name="Picture 6" descr="https://im0-tub-ru.yandex.net/i?id=f9ed101273b62797049535c095e327b3&amp;n=33&amp;h=190&amp;w=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744416" cy="2880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Лесото</a:t>
            </a:r>
          </a:p>
          <a:p>
            <a:r>
              <a:rPr lang="ru-RU" dirty="0" smtClean="0"/>
              <a:t>2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Масеру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ttps://im3-tub-ru.yandex.net/i?id=3b8bc94ddf613cb5119ee3c74457792a&amp;n=33&amp;h=190&amp;w=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20888"/>
            <a:ext cx="3465478" cy="2592288"/>
          </a:xfrm>
          <a:prstGeom prst="rect">
            <a:avLst/>
          </a:prstGeom>
          <a:noFill/>
        </p:spPr>
      </p:pic>
      <p:pic>
        <p:nvPicPr>
          <p:cNvPr id="1028" name="Picture 4" descr="http://www.bankoboev.ru/images/Mzg2MTk0/Bankoboev.Ru_doroga_v_gor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77072"/>
            <a:ext cx="3805459" cy="2538785"/>
          </a:xfrm>
          <a:prstGeom prst="rect">
            <a:avLst/>
          </a:prstGeom>
          <a:noFill/>
        </p:spPr>
      </p:pic>
      <p:pic>
        <p:nvPicPr>
          <p:cNvPr id="1030" name="Picture 6" descr="http://www.ipicture.de/4images/data/media/115/LS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4098152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04664"/>
            <a:ext cx="7772400" cy="561513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Ливия</a:t>
            </a:r>
          </a:p>
          <a:p>
            <a:r>
              <a:rPr lang="ru-RU" dirty="0" smtClean="0"/>
              <a:t>6,46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Триполи</a:t>
            </a:r>
            <a:endParaRPr lang="ru-RU" dirty="0"/>
          </a:p>
        </p:txBody>
      </p:sp>
      <p:pic>
        <p:nvPicPr>
          <p:cNvPr id="2050" name="Picture 2" descr="https://upload.wikimedia.org/wikipedia/commons/thumb/4/42/Tripoli_CBD.JPG/250px-Tripoli_C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60648"/>
            <a:ext cx="3744416" cy="2740914"/>
          </a:xfrm>
          <a:prstGeom prst="rect">
            <a:avLst/>
          </a:prstGeom>
          <a:noFill/>
        </p:spPr>
      </p:pic>
      <p:pic>
        <p:nvPicPr>
          <p:cNvPr id="2052" name="Picture 4" descr="https://upload.wikimedia.org/wikipedia/commons/thumb/e/e4/Sahara._Libya.jpg/220px-Sahara._Lib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3" y="2492896"/>
            <a:ext cx="3360371" cy="2520280"/>
          </a:xfrm>
          <a:prstGeom prst="rect">
            <a:avLst/>
          </a:prstGeom>
          <a:noFill/>
        </p:spPr>
      </p:pic>
      <p:pic>
        <p:nvPicPr>
          <p:cNvPr id="2054" name="Picture 6" descr="https://upload.wikimedia.org/wikipedia/commons/thumb/9/93/%D0%A3%D0%B1%D1%80%D0%B0%D0%BD%D0%BE%D0%B5_%D0%BF%D0%BE%D0%BB%D0%B5_%D0%B2_%D0%91%D0%B5%D0%BD%D0%B3%D0%B0%D1%88%D0%B8%D1%80%D0%B5.jpg/220px-%D0%A3%D0%B1%D1%80%D0%B0%D0%BD%D0%BE%D0%B5_%D0%BF%D0%BE%D0%BB%D0%B5_%D0%B2_%D0%91%D0%B5%D0%BD%D0%B3%D0%B0%D1%88%D0%B8%D1%80%D0%B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456384" cy="2592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3568" y="26064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Судан</a:t>
            </a:r>
          </a:p>
          <a:p>
            <a:r>
              <a:rPr lang="ru-RU" dirty="0" smtClean="0"/>
              <a:t>31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Хартум</a:t>
            </a:r>
          </a:p>
          <a:p>
            <a:endParaRPr lang="ru-RU" dirty="0"/>
          </a:p>
        </p:txBody>
      </p:sp>
      <p:pic>
        <p:nvPicPr>
          <p:cNvPr id="1026" name="Picture 2" descr="https://upload.wikimedia.org/wikipedia/commons/thumb/a/aa/Sudan_Meroe_Pyramids_30sep2005_2.jpg/220px-Sudan_Meroe_Pyramids_30sep200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192910" cy="1872208"/>
          </a:xfrm>
          <a:prstGeom prst="rect">
            <a:avLst/>
          </a:prstGeom>
          <a:noFill/>
        </p:spPr>
      </p:pic>
      <p:pic>
        <p:nvPicPr>
          <p:cNvPr id="1028" name="Picture 4" descr="https://upload.wikimedia.org/wikipedia/commons/thumb/2/22/WN_06-0142-39_-_Flickr_-_NZ_Defence_Force.jpg/220px-WN_06-0142-39_-_Flickr_-_NZ_Defence_For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3744416" cy="2808314"/>
          </a:xfrm>
          <a:prstGeom prst="rect">
            <a:avLst/>
          </a:prstGeom>
          <a:noFill/>
        </p:spPr>
      </p:pic>
      <p:pic>
        <p:nvPicPr>
          <p:cNvPr id="1030" name="Picture 6" descr="https://upload.wikimedia.org/wikipedia/commons/thumb/8/82/Camel_Market_%288626639754%29.jpg/220px-Camel_Market_%288626639754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221088"/>
            <a:ext cx="3096344" cy="2322259"/>
          </a:xfrm>
          <a:prstGeom prst="rect">
            <a:avLst/>
          </a:prstGeom>
          <a:noFill/>
        </p:spPr>
      </p:pic>
      <p:pic>
        <p:nvPicPr>
          <p:cNvPr id="1034" name="Picture 10" descr="https://upload.wikimedia.org/wikipedia/commons/thumb/e/e4/Bazaro_en_Omdurman_001.jpg/220px-Bazaro_en_Omdurman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89040"/>
            <a:ext cx="3456384" cy="2592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332656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Алжир</a:t>
            </a:r>
          </a:p>
          <a:p>
            <a:r>
              <a:rPr lang="ru-RU" dirty="0" smtClean="0"/>
              <a:t>35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Алжир</a:t>
            </a:r>
          </a:p>
          <a:p>
            <a:endParaRPr lang="ru-RU" dirty="0"/>
          </a:p>
        </p:txBody>
      </p:sp>
      <p:pic>
        <p:nvPicPr>
          <p:cNvPr id="18434" name="Picture 2" descr="http://cs629400.vk.me/v629400026/c21a/OaROMp_yly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4104457" cy="2626853"/>
          </a:xfrm>
          <a:prstGeom prst="rect">
            <a:avLst/>
          </a:prstGeom>
          <a:noFill/>
        </p:spPr>
      </p:pic>
      <p:pic>
        <p:nvPicPr>
          <p:cNvPr id="18436" name="Picture 4" descr="http://paradiseintheworld.com/wp-content/uploads/2012/01/algiers-tichy-haf-dam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4033708" cy="3024336"/>
          </a:xfrm>
          <a:prstGeom prst="rect">
            <a:avLst/>
          </a:prstGeom>
          <a:noFill/>
        </p:spPr>
      </p:pic>
      <p:pic>
        <p:nvPicPr>
          <p:cNvPr id="18438" name="Picture 6" descr="http://ci6.googleusercontent.com/proxy/ukOrPCVhic2eav5Hp4su3mGhhwEglJMdJuE7lfKYif459gxL8wYyPnnKnNI4Bq07pbtvvLR6J1ffsg=s0-d-e1-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971595" cy="2978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476672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Мавритания</a:t>
            </a:r>
          </a:p>
          <a:p>
            <a:r>
              <a:rPr lang="ru-RU" dirty="0" smtClean="0"/>
              <a:t>3,5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err="1" smtClean="0"/>
              <a:t>Нуакшот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2530" name="Picture 2" descr="https://upload.wikimedia.org/wikipedia/commons/thumb/1/1d/Chinguetti-Guide.JPG/220px-Chinguetti-Gu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0"/>
            <a:ext cx="2863585" cy="2147690"/>
          </a:xfrm>
          <a:prstGeom prst="rect">
            <a:avLst/>
          </a:prstGeom>
          <a:noFill/>
        </p:spPr>
      </p:pic>
      <p:pic>
        <p:nvPicPr>
          <p:cNvPr id="22532" name="Picture 4" descr="https://upload.wikimedia.org/wikipedia/commons/thumb/f/f4/Central_mosque_in_Nouakchott.jpg/220px-Central_mosque_in_Nouakch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672408" cy="2754308"/>
          </a:xfrm>
          <a:prstGeom prst="rect">
            <a:avLst/>
          </a:prstGeom>
          <a:noFill/>
        </p:spPr>
      </p:pic>
      <p:pic>
        <p:nvPicPr>
          <p:cNvPr id="22534" name="Picture 6" descr="http://i-cms.linternaute.com/image_cms/original/293105-mauritanie-entre-montagne-et-palmera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060849"/>
            <a:ext cx="3367077" cy="2232248"/>
          </a:xfrm>
          <a:prstGeom prst="rect">
            <a:avLst/>
          </a:prstGeom>
          <a:noFill/>
        </p:spPr>
      </p:pic>
      <p:pic>
        <p:nvPicPr>
          <p:cNvPr id="22536" name="Picture 8" descr="http://www.africa.com/wp-content/uploads/2013/08/2-TRAV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89040"/>
            <a:ext cx="4029299" cy="2686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260648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Тунис</a:t>
            </a:r>
          </a:p>
          <a:p>
            <a:r>
              <a:rPr lang="ru-RU" dirty="0" smtClean="0"/>
              <a:t>10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Тунис</a:t>
            </a:r>
          </a:p>
          <a:p>
            <a:endParaRPr lang="ru-RU" dirty="0"/>
          </a:p>
        </p:txBody>
      </p:sp>
      <p:pic>
        <p:nvPicPr>
          <p:cNvPr id="21506" name="Picture 2" descr="http://img-2006-10.photosight.ru/22/1718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2656"/>
            <a:ext cx="4379640" cy="3175239"/>
          </a:xfrm>
          <a:prstGeom prst="rect">
            <a:avLst/>
          </a:prstGeom>
          <a:noFill/>
        </p:spPr>
      </p:pic>
      <p:pic>
        <p:nvPicPr>
          <p:cNvPr id="21508" name="Picture 4" descr="http://static.tonkosti.ru/images/3/3d/%D0%94%D1%80%D0%B5%D0%B2%D0%BD%D0%B8%D0%B9_%D0%A2%D1%83%D0%BD%D0%B8%D1%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4104456" cy="2730949"/>
          </a:xfrm>
          <a:prstGeom prst="rect">
            <a:avLst/>
          </a:prstGeom>
          <a:noFill/>
        </p:spPr>
      </p:pic>
      <p:pic>
        <p:nvPicPr>
          <p:cNvPr id="21510" name="Picture 6" descr="https://im0-tub-ru.yandex.net/i?id=2589ce463f1736f5d4109a8ef2cdcd76&amp;n=33&amp;h=190&amp;w=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4104456" cy="2736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772400" cy="4572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Марокко</a:t>
            </a:r>
          </a:p>
          <a:p>
            <a:r>
              <a:rPr lang="ru-RU" dirty="0" smtClean="0"/>
              <a:t>35 </a:t>
            </a:r>
            <a:r>
              <a:rPr lang="ru-RU" dirty="0" err="1" smtClean="0"/>
              <a:t>млн</a:t>
            </a:r>
            <a:r>
              <a:rPr lang="ru-RU" dirty="0" smtClean="0"/>
              <a:t> человек</a:t>
            </a:r>
          </a:p>
          <a:p>
            <a:r>
              <a:rPr lang="ru-RU" dirty="0" smtClean="0"/>
              <a:t>Рабат</a:t>
            </a:r>
          </a:p>
          <a:p>
            <a:endParaRPr lang="ru-RU" dirty="0"/>
          </a:p>
        </p:txBody>
      </p:sp>
      <p:pic>
        <p:nvPicPr>
          <p:cNvPr id="20482" name="Picture 2" descr="http://static.panoramio.com/photos/large/5245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723" y="260649"/>
            <a:ext cx="4235498" cy="3168352"/>
          </a:xfrm>
          <a:prstGeom prst="rect">
            <a:avLst/>
          </a:prstGeom>
          <a:noFill/>
        </p:spPr>
      </p:pic>
      <p:pic>
        <p:nvPicPr>
          <p:cNvPr id="20484" name="Picture 4" descr="http://varlamov.me/img/athbenhadu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6514" y="3573016"/>
            <a:ext cx="4567486" cy="3044991"/>
          </a:xfrm>
          <a:prstGeom prst="rect">
            <a:avLst/>
          </a:prstGeom>
          <a:noFill/>
        </p:spPr>
      </p:pic>
      <p:pic>
        <p:nvPicPr>
          <p:cNvPr id="20486" name="Picture 6" descr="http://ornament.ua/media/images/Marocco6/morocc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1988840"/>
            <a:ext cx="3600400" cy="2391311"/>
          </a:xfrm>
          <a:prstGeom prst="rect">
            <a:avLst/>
          </a:prstGeom>
          <a:noFill/>
        </p:spPr>
      </p:pic>
      <p:pic>
        <p:nvPicPr>
          <p:cNvPr id="20488" name="Picture 8" descr="http://faculty.qu.edu.qa/ysemmar/photos/rabat%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509120"/>
            <a:ext cx="3024336" cy="2268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143</TotalTime>
  <Words>228</Words>
  <Application>Microsoft Office PowerPoint</Application>
  <PresentationFormat>Экран (4:3)</PresentationFormat>
  <Paragraphs>119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Справедливость</vt:lpstr>
      <vt:lpstr>Страны Африки.</vt:lpstr>
      <vt:lpstr>                                        Страны Африки</vt:lpstr>
      <vt:lpstr>    </vt:lpstr>
      <vt:lpstr>Слайд 4</vt:lpstr>
      <vt:lpstr>Слайд 5</vt:lpstr>
      <vt:lpstr>Слайд 6</vt:lpstr>
      <vt:lpstr>Слайд 7</vt:lpstr>
      <vt:lpstr>Слайд 8</vt:lpstr>
      <vt:lpstr>Слайд 9</vt:lpstr>
      <vt:lpstr>Западная  Африка (15)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Центральная Африка (8)</vt:lpstr>
      <vt:lpstr>Слайд 19</vt:lpstr>
      <vt:lpstr>Слайд 20</vt:lpstr>
      <vt:lpstr>Слайд 21</vt:lpstr>
      <vt:lpstr>Восточная Африка (16)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Южная Африка (8)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Страны Африки</dc:title>
  <dc:creator>александр</dc:creator>
  <cp:lastModifiedBy>александр</cp:lastModifiedBy>
  <cp:revision>18</cp:revision>
  <dcterms:created xsi:type="dcterms:W3CDTF">2015-12-05T18:19:38Z</dcterms:created>
  <dcterms:modified xsi:type="dcterms:W3CDTF">2015-12-06T08:33:25Z</dcterms:modified>
</cp:coreProperties>
</file>